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4" r:id="rId6"/>
    <p:sldId id="265" r:id="rId7"/>
    <p:sldId id="260" r:id="rId8"/>
    <p:sldId id="261" r:id="rId9"/>
    <p:sldId id="262" r:id="rId10"/>
    <p:sldId id="263" r:id="rId11"/>
    <p:sldId id="266" r:id="rId12"/>
    <p:sldId id="267" r:id="rId13"/>
    <p:sldId id="268" r:id="rId14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Estilo claro 3 - Acento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9" d="100"/>
          <a:sy n="59" d="100"/>
        </p:scale>
        <p:origin x="70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2615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41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06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678879" y="5320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Comandos de MS-DOS y H5P: Guía Completa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038939" y="2390006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Esta presentación explora MS-DOS, el pionero sistema operativo de línea de comandos. También profundizaremos en H5P, una herramienta clave para crear contenido educativo interactivo. Descubra cómo estas tecnologías, antiguas y modernas, han moldeado y continúan transformando el ámbito digital y educativo.</a:t>
            </a:r>
            <a:endParaRPr lang="en-US" sz="1750" dirty="0"/>
          </a:p>
        </p:txBody>
      </p:sp>
      <p:sp>
        <p:nvSpPr>
          <p:cNvPr id="5" name="Text 1"/>
          <p:cNvSpPr/>
          <p:nvPr/>
        </p:nvSpPr>
        <p:spPr>
          <a:xfrm>
            <a:off x="849754" y="5310272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C" sz="32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Estudiante</a:t>
            </a:r>
            <a:r>
              <a:rPr lang="en-US" sz="32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</a:t>
            </a:r>
            <a:r>
              <a:rPr lang="es-EC" sz="32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Morán</a:t>
            </a:r>
            <a:r>
              <a:rPr lang="en-US" sz="32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Moreira Leandro Amado 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3200" dirty="0">
              <a:solidFill>
                <a:srgbClr val="8F8F8F"/>
              </a:solidFill>
              <a:latin typeface="Funnel Sans" pitchFamily="34" charset="0"/>
              <a:ea typeface="Funnel Sans" pitchFamily="34" charset="-122"/>
              <a:cs typeface="Funnel Sans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32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Curso</a:t>
            </a:r>
            <a:r>
              <a:rPr lang="en-US" sz="32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y </a:t>
            </a:r>
            <a:r>
              <a:rPr lang="en-US" sz="32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Paralelo</a:t>
            </a:r>
            <a:r>
              <a:rPr lang="en-US" sz="32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3ro “N”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8F8F8F"/>
              </a:solidFill>
              <a:latin typeface="Funnel Sans" pitchFamily="34" charset="0"/>
              <a:ea typeface="Funnel Sans" pitchFamily="34" charset="-122"/>
              <a:cs typeface="Funnel Sans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8784" y="589240"/>
            <a:ext cx="7646432" cy="2005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H5P: Ejemplos, Uso en el Ámbito Estudiantil y Conclusión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784" y="2915722"/>
            <a:ext cx="1069658" cy="157484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39315" y="3129558"/>
            <a:ext cx="3574018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Ejemplos de Contenido H5P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2139315" y="3592116"/>
            <a:ext cx="6255901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Cuestionarios, líneas de tiempo, presentaciones y videos interactivos.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784" y="4490561"/>
            <a:ext cx="1069658" cy="157484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39315" y="4704398"/>
            <a:ext cx="3607713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Uso en el Ámbito Estudiantil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2139315" y="5166955"/>
            <a:ext cx="6255901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Ideal para evaluaciones formativas, materiales de estudio dinámicos y autoaprendizaje.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784" y="6065401"/>
            <a:ext cx="1069658" cy="157484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39315" y="6279237"/>
            <a:ext cx="267438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Conclusión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2139315" y="6741795"/>
            <a:ext cx="6255901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MS-DOS fue un precursor; H5P revoluciona la educación interactiva. Ambos son herramientas poderosas.</a:t>
            </a:r>
            <a:endParaRPr lang="en-US" sz="16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807;p37">
            <a:extLst>
              <a:ext uri="{FF2B5EF4-FFF2-40B4-BE49-F238E27FC236}">
                <a16:creationId xmlns:a16="http://schemas.microsoft.com/office/drawing/2014/main" id="{262FFE27-F403-2662-7A18-2332328A474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5592" r="15598"/>
          <a:stretch/>
        </p:blipFill>
        <p:spPr>
          <a:xfrm>
            <a:off x="10091057" y="2138920"/>
            <a:ext cx="3792392" cy="4893285"/>
          </a:xfrm>
          <a:prstGeom prst="ellipse">
            <a:avLst/>
          </a:prstGeom>
          <a:noFill/>
          <a:ln>
            <a:noFill/>
          </a:ln>
          <a:effectLst>
            <a:outerShdw blurRad="657225" algn="bl" rotWithShape="0">
              <a:schemeClr val="accent2">
                <a:alpha val="40000"/>
              </a:schemeClr>
            </a:outerShdw>
          </a:effectLst>
        </p:spPr>
      </p:pic>
      <p:sp>
        <p:nvSpPr>
          <p:cNvPr id="3" name="Text 1">
            <a:extLst>
              <a:ext uri="{FF2B5EF4-FFF2-40B4-BE49-F238E27FC236}">
                <a16:creationId xmlns:a16="http://schemas.microsoft.com/office/drawing/2014/main" id="{05D745CA-C938-2B2D-6CC9-999E58CD0FC9}"/>
              </a:ext>
            </a:extLst>
          </p:cNvPr>
          <p:cNvSpPr/>
          <p:nvPr/>
        </p:nvSpPr>
        <p:spPr>
          <a:xfrm>
            <a:off x="1368760" y="2672213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s-E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Las medidas de almacenamiento son unidades de medición que indican el espacio disponible en una memoria o unidad de almacenamiento. Estos términos se utilizan para conocer cantidades, capacidades, peso y más. Hay varios tipos de medidas de almacenamiento, que van desde el bit, la unidad más pequeña, hasta el exabyte, la unidad más grande.</a:t>
            </a:r>
            <a:endParaRPr lang="en-US" sz="17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469121BB-F3FA-F1F2-170D-CE8F320B788A}"/>
              </a:ext>
            </a:extLst>
          </p:cNvPr>
          <p:cNvSpPr/>
          <p:nvPr/>
        </p:nvSpPr>
        <p:spPr>
          <a:xfrm>
            <a:off x="1368760" y="491319"/>
            <a:ext cx="10477497" cy="1392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kumimoji="0" lang="es-EC" sz="5800" b="1" i="0" u="none" strike="noStrike" kern="0" cap="none" spc="0" normalizeH="0" baseline="0" noProof="0" dirty="0">
              <a:ln>
                <a:noFill/>
              </a:ln>
              <a:solidFill>
                <a:srgbClr val="8FFFFF"/>
              </a:solidFill>
              <a:effectLst/>
              <a:uLnTx/>
              <a:uFillTx/>
              <a:latin typeface="Exo"/>
              <a:sym typeface="Exo"/>
            </a:endParaRPr>
          </a:p>
          <a:p>
            <a:pPr marL="0" indent="0" algn="ctr">
              <a:lnSpc>
                <a:spcPts val="2850"/>
              </a:lnSpc>
              <a:buNone/>
            </a:pPr>
            <a:endParaRPr lang="es-EC" sz="5800" b="1" kern="0" dirty="0">
              <a:solidFill>
                <a:srgbClr val="8FFFFF"/>
              </a:solidFill>
              <a:latin typeface="Exo"/>
              <a:sym typeface="Exo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kumimoji="0" lang="es-EC" sz="5800" b="1" i="0" u="none" strike="noStrike" kern="0" cap="none" spc="0" normalizeH="0" baseline="0" noProof="0" dirty="0">
                <a:ln>
                  <a:noFill/>
                </a:ln>
                <a:solidFill>
                  <a:srgbClr val="8FFFFF"/>
                </a:solidFill>
                <a:effectLst/>
                <a:uLnTx/>
                <a:uFillTx/>
                <a:latin typeface="Exo"/>
                <a:sym typeface="Exo"/>
              </a:rPr>
              <a:t>Medidas </a:t>
            </a:r>
            <a:r>
              <a:rPr lang="es-EC" sz="5800" b="1" kern="0" dirty="0">
                <a:solidFill>
                  <a:srgbClr val="FFFFFF"/>
                </a:solidFill>
                <a:latin typeface="Exo"/>
                <a:sym typeface="Exo"/>
              </a:rPr>
              <a:t>de almace</a:t>
            </a:r>
            <a:r>
              <a:rPr lang="es-EC" sz="5800" b="1" kern="0" dirty="0">
                <a:solidFill>
                  <a:srgbClr val="8FFFFF"/>
                </a:solidFill>
                <a:latin typeface="Exo"/>
                <a:sym typeface="Exo"/>
              </a:rPr>
              <a:t>namiento</a:t>
            </a:r>
            <a:endParaRPr lang="en-US" sz="5800" b="1" kern="0" dirty="0">
              <a:solidFill>
                <a:srgbClr val="8FFFFF"/>
              </a:solidFill>
              <a:latin typeface="Exo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04F86E6-F12B-1B41-0E9D-A9C11F3CD53A}"/>
              </a:ext>
            </a:extLst>
          </p:cNvPr>
          <p:cNvSpPr/>
          <p:nvPr/>
        </p:nvSpPr>
        <p:spPr>
          <a:xfrm>
            <a:off x="12517820" y="7565498"/>
            <a:ext cx="2002221" cy="53602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7D6F474-06D7-FFB2-E4A9-72E80119B3A5}"/>
              </a:ext>
            </a:extLst>
          </p:cNvPr>
          <p:cNvSpPr txBox="1"/>
          <p:nvPr/>
        </p:nvSpPr>
        <p:spPr>
          <a:xfrm>
            <a:off x="1368760" y="1756932"/>
            <a:ext cx="7429500" cy="757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¿</a:t>
            </a:r>
            <a:r>
              <a:rPr kumimoji="0" lang="en-US" sz="4300" b="0" i="0" u="none" strike="noStrike" kern="1200" cap="none" spc="0" normalizeH="0" baseline="0" noProof="0" dirty="0" err="1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Qué</a:t>
            </a:r>
            <a:r>
              <a: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es?</a:t>
            </a:r>
            <a:endParaRPr kumimoji="0" lang="en-US" sz="4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Medidas de almacenamiento en la informática">
            <a:extLst>
              <a:ext uri="{FF2B5EF4-FFF2-40B4-BE49-F238E27FC236}">
                <a16:creationId xmlns:a16="http://schemas.microsoft.com/office/drawing/2014/main" id="{98817D98-BCB5-9C0D-A10B-C07590BA2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545" y="5275548"/>
            <a:ext cx="4514850" cy="19335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bg1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011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807;p37">
            <a:extLst>
              <a:ext uri="{FF2B5EF4-FFF2-40B4-BE49-F238E27FC236}">
                <a16:creationId xmlns:a16="http://schemas.microsoft.com/office/drawing/2014/main" id="{262FFE27-F403-2662-7A18-2332328A474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5592" r="15598"/>
          <a:stretch/>
        </p:blipFill>
        <p:spPr>
          <a:xfrm>
            <a:off x="10418424" y="2274387"/>
            <a:ext cx="3792392" cy="4893285"/>
          </a:xfrm>
          <a:prstGeom prst="ellipse">
            <a:avLst/>
          </a:prstGeom>
          <a:noFill/>
          <a:ln>
            <a:noFill/>
          </a:ln>
          <a:effectLst>
            <a:outerShdw blurRad="657225" algn="bl" rotWithShape="0">
              <a:schemeClr val="accent2">
                <a:alpha val="40000"/>
              </a:schemeClr>
            </a:outerShdw>
          </a:effectLst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469121BB-F3FA-F1F2-170D-CE8F320B788A}"/>
              </a:ext>
            </a:extLst>
          </p:cNvPr>
          <p:cNvSpPr/>
          <p:nvPr/>
        </p:nvSpPr>
        <p:spPr>
          <a:xfrm>
            <a:off x="1368760" y="491319"/>
            <a:ext cx="10477497" cy="1392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kumimoji="0" lang="es-EC" sz="5800" b="1" i="0" u="none" strike="noStrike" kern="0" cap="none" spc="0" normalizeH="0" baseline="0" noProof="0" dirty="0">
              <a:ln>
                <a:noFill/>
              </a:ln>
              <a:solidFill>
                <a:srgbClr val="8FFFFF"/>
              </a:solidFill>
              <a:effectLst/>
              <a:uLnTx/>
              <a:uFillTx/>
              <a:latin typeface="Exo"/>
              <a:sym typeface="Exo"/>
            </a:endParaRPr>
          </a:p>
          <a:p>
            <a:pPr marL="0" indent="0" algn="ctr">
              <a:lnSpc>
                <a:spcPts val="2850"/>
              </a:lnSpc>
              <a:buNone/>
            </a:pPr>
            <a:endParaRPr lang="es-EC" sz="5800" b="1" kern="0" dirty="0">
              <a:solidFill>
                <a:srgbClr val="8FFFFF"/>
              </a:solidFill>
              <a:latin typeface="Exo"/>
              <a:sym typeface="Exo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kumimoji="0" lang="es-EC" sz="5800" b="1" i="0" u="none" strike="noStrike" kern="0" cap="none" spc="0" normalizeH="0" baseline="0" noProof="0" dirty="0">
                <a:ln>
                  <a:noFill/>
                </a:ln>
                <a:solidFill>
                  <a:srgbClr val="8FFFFF"/>
                </a:solidFill>
                <a:effectLst/>
                <a:uLnTx/>
                <a:uFillTx/>
                <a:latin typeface="Exo"/>
                <a:sym typeface="Exo"/>
              </a:rPr>
              <a:t>Medidas </a:t>
            </a:r>
            <a:r>
              <a:rPr lang="es-EC" sz="5800" b="1" kern="0" dirty="0">
                <a:solidFill>
                  <a:srgbClr val="FFFFFF"/>
                </a:solidFill>
                <a:latin typeface="Exo"/>
                <a:sym typeface="Exo"/>
              </a:rPr>
              <a:t>de almace</a:t>
            </a:r>
            <a:r>
              <a:rPr lang="es-EC" sz="5800" b="1" kern="0" dirty="0">
                <a:solidFill>
                  <a:srgbClr val="8FFFFF"/>
                </a:solidFill>
                <a:latin typeface="Exo"/>
                <a:sym typeface="Exo"/>
              </a:rPr>
              <a:t>namiento</a:t>
            </a:r>
            <a:endParaRPr lang="en-US" sz="5800" b="1" kern="0" dirty="0">
              <a:solidFill>
                <a:srgbClr val="8FFFFF"/>
              </a:solidFill>
              <a:latin typeface="Exo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04F86E6-F12B-1B41-0E9D-A9C11F3CD53A}"/>
              </a:ext>
            </a:extLst>
          </p:cNvPr>
          <p:cNvSpPr/>
          <p:nvPr/>
        </p:nvSpPr>
        <p:spPr>
          <a:xfrm>
            <a:off x="12517820" y="7565498"/>
            <a:ext cx="2002221" cy="53602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/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2162AD51-F130-2440-E29D-1FF014A93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980230"/>
              </p:ext>
            </p:extLst>
          </p:nvPr>
        </p:nvGraphicFramePr>
        <p:xfrm>
          <a:off x="1006475" y="2138920"/>
          <a:ext cx="8953953" cy="5426577"/>
        </p:xfrm>
        <a:graphic>
          <a:graphicData uri="http://schemas.openxmlformats.org/drawingml/2006/table">
            <a:tbl>
              <a:tblPr>
                <a:effectLst>
                  <a:outerShdw blurRad="50800" dist="50800" dir="5400000" algn="ctr" rotWithShape="0">
                    <a:schemeClr val="bg1"/>
                  </a:outerShdw>
                </a:effectLst>
                <a:tableStyleId>{616DA210-FB5B-4158-B5E0-FEB733F419BA}</a:tableStyleId>
              </a:tblPr>
              <a:tblGrid>
                <a:gridCol w="2984651">
                  <a:extLst>
                    <a:ext uri="{9D8B030D-6E8A-4147-A177-3AD203B41FA5}">
                      <a16:colId xmlns:a16="http://schemas.microsoft.com/office/drawing/2014/main" val="731509824"/>
                    </a:ext>
                  </a:extLst>
                </a:gridCol>
                <a:gridCol w="2984651">
                  <a:extLst>
                    <a:ext uri="{9D8B030D-6E8A-4147-A177-3AD203B41FA5}">
                      <a16:colId xmlns:a16="http://schemas.microsoft.com/office/drawing/2014/main" val="1093112215"/>
                    </a:ext>
                  </a:extLst>
                </a:gridCol>
                <a:gridCol w="2984651">
                  <a:extLst>
                    <a:ext uri="{9D8B030D-6E8A-4147-A177-3AD203B41FA5}">
                      <a16:colId xmlns:a16="http://schemas.microsoft.com/office/drawing/2014/main" val="271523345"/>
                    </a:ext>
                  </a:extLst>
                </a:gridCol>
              </a:tblGrid>
              <a:tr h="602953">
                <a:tc>
                  <a:txBody>
                    <a:bodyPr/>
                    <a:lstStyle/>
                    <a:p>
                      <a:r>
                        <a:rPr lang="es-EC" sz="18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Unidad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C" sz="180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Abreviatura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C" sz="18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Equivalencia en bytes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0388668"/>
                  </a:ext>
                </a:extLst>
              </a:tr>
              <a:tr h="602953">
                <a:tc>
                  <a:txBody>
                    <a:bodyPr/>
                    <a:lstStyle/>
                    <a:p>
                      <a:r>
                        <a:rPr lang="es-EC" sz="1800" b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Kilobyte</a:t>
                      </a:r>
                      <a:endParaRPr lang="es-EC" sz="18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C" sz="18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KB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C" sz="180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 KB = 1,024 bytes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56251630"/>
                  </a:ext>
                </a:extLst>
              </a:tr>
              <a:tr h="602953">
                <a:tc>
                  <a:txBody>
                    <a:bodyPr/>
                    <a:lstStyle/>
                    <a:p>
                      <a:r>
                        <a:rPr lang="es-EC" sz="1800" b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Megabyte</a:t>
                      </a:r>
                      <a:endParaRPr lang="es-EC" sz="18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C" sz="180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MB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C" sz="180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 MB = 1,024 KB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88571695"/>
                  </a:ext>
                </a:extLst>
              </a:tr>
              <a:tr h="602953">
                <a:tc>
                  <a:txBody>
                    <a:bodyPr/>
                    <a:lstStyle/>
                    <a:p>
                      <a:r>
                        <a:rPr lang="es-EC" sz="1800" b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Gigabyte</a:t>
                      </a:r>
                      <a:endParaRPr lang="es-EC" sz="18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C" sz="180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GB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C" sz="18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 GB = 1,024 MB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4762436"/>
                  </a:ext>
                </a:extLst>
              </a:tr>
              <a:tr h="602953">
                <a:tc>
                  <a:txBody>
                    <a:bodyPr/>
                    <a:lstStyle/>
                    <a:p>
                      <a:r>
                        <a:rPr lang="es-EC" sz="1800" b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Terabyte</a:t>
                      </a:r>
                      <a:endParaRPr lang="es-EC" sz="18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C" sz="180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TB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C" sz="18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 TB = 1,024 GB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9794288"/>
                  </a:ext>
                </a:extLst>
              </a:tr>
              <a:tr h="602953">
                <a:tc>
                  <a:txBody>
                    <a:bodyPr/>
                    <a:lstStyle/>
                    <a:p>
                      <a:r>
                        <a:rPr lang="es-EC" sz="1800" b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Petabyte</a:t>
                      </a:r>
                      <a:endParaRPr lang="es-EC" sz="18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C" sz="180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PB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C" sz="180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 PB = 1,024 TB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4774022"/>
                  </a:ext>
                </a:extLst>
              </a:tr>
              <a:tr h="602953">
                <a:tc>
                  <a:txBody>
                    <a:bodyPr/>
                    <a:lstStyle/>
                    <a:p>
                      <a:r>
                        <a:rPr lang="es-EC" sz="1800" b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Exabyte</a:t>
                      </a:r>
                      <a:endParaRPr lang="es-EC" sz="18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C" sz="180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EB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C" sz="180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 EB = 1,024 PB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0184098"/>
                  </a:ext>
                </a:extLst>
              </a:tr>
              <a:tr h="602953">
                <a:tc>
                  <a:txBody>
                    <a:bodyPr/>
                    <a:lstStyle/>
                    <a:p>
                      <a:r>
                        <a:rPr lang="es-EC" sz="1800" b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Zettabyte</a:t>
                      </a:r>
                      <a:endParaRPr lang="es-EC" sz="18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C" sz="180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ZB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C" sz="180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 ZB = 1,024 EB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94768880"/>
                  </a:ext>
                </a:extLst>
              </a:tr>
              <a:tr h="602953">
                <a:tc>
                  <a:txBody>
                    <a:bodyPr/>
                    <a:lstStyle/>
                    <a:p>
                      <a:r>
                        <a:rPr lang="es-EC" sz="1800" b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Yottabyte</a:t>
                      </a:r>
                      <a:endParaRPr lang="es-EC" sz="18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C" sz="180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YB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C" sz="18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 YB = 1,024 ZB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3083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5155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>
            <a:extLst>
              <a:ext uri="{FF2B5EF4-FFF2-40B4-BE49-F238E27FC236}">
                <a16:creationId xmlns:a16="http://schemas.microsoft.com/office/drawing/2014/main" id="{469121BB-F3FA-F1F2-170D-CE8F320B788A}"/>
              </a:ext>
            </a:extLst>
          </p:cNvPr>
          <p:cNvSpPr/>
          <p:nvPr/>
        </p:nvSpPr>
        <p:spPr>
          <a:xfrm>
            <a:off x="1368760" y="491319"/>
            <a:ext cx="10477497" cy="1392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kumimoji="0" lang="es-EC" sz="5800" b="1" i="0" u="none" strike="noStrike" kern="0" cap="none" spc="0" normalizeH="0" baseline="0" noProof="0" dirty="0">
              <a:ln>
                <a:noFill/>
              </a:ln>
              <a:solidFill>
                <a:srgbClr val="8FFFFF"/>
              </a:solidFill>
              <a:effectLst/>
              <a:uLnTx/>
              <a:uFillTx/>
              <a:latin typeface="Exo"/>
              <a:sym typeface="Exo"/>
            </a:endParaRPr>
          </a:p>
          <a:p>
            <a:pPr marL="0" indent="0" algn="ctr">
              <a:lnSpc>
                <a:spcPts val="2850"/>
              </a:lnSpc>
              <a:buNone/>
            </a:pPr>
            <a:endParaRPr lang="es-EC" sz="5800" b="1" kern="0" dirty="0">
              <a:solidFill>
                <a:srgbClr val="8FFFFF"/>
              </a:solidFill>
              <a:latin typeface="Exo"/>
              <a:sym typeface="Exo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kumimoji="0" lang="es-EC" sz="5800" b="1" i="0" u="none" strike="noStrike" kern="0" cap="none" spc="0" normalizeH="0" baseline="0" noProof="0" dirty="0">
                <a:ln>
                  <a:noFill/>
                </a:ln>
                <a:solidFill>
                  <a:srgbClr val="8FFFFF"/>
                </a:solidFill>
                <a:effectLst/>
                <a:uLnTx/>
                <a:uFillTx/>
                <a:latin typeface="Exo"/>
                <a:sym typeface="Exo"/>
              </a:rPr>
              <a:t>Medidas </a:t>
            </a:r>
            <a:r>
              <a:rPr lang="es-EC" sz="5800" b="1" kern="0" dirty="0">
                <a:solidFill>
                  <a:srgbClr val="FFFFFF"/>
                </a:solidFill>
                <a:latin typeface="Exo"/>
                <a:sym typeface="Exo"/>
              </a:rPr>
              <a:t>de almace</a:t>
            </a:r>
            <a:r>
              <a:rPr lang="es-EC" sz="5800" b="1" kern="0" dirty="0">
                <a:solidFill>
                  <a:srgbClr val="8FFFFF"/>
                </a:solidFill>
                <a:latin typeface="Exo"/>
                <a:sym typeface="Exo"/>
              </a:rPr>
              <a:t>namiento</a:t>
            </a:r>
            <a:endParaRPr lang="en-US" sz="5800" b="1" kern="0" dirty="0">
              <a:solidFill>
                <a:srgbClr val="8FFFFF"/>
              </a:solidFill>
              <a:latin typeface="Exo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04F86E6-F12B-1B41-0E9D-A9C11F3CD53A}"/>
              </a:ext>
            </a:extLst>
          </p:cNvPr>
          <p:cNvSpPr/>
          <p:nvPr/>
        </p:nvSpPr>
        <p:spPr>
          <a:xfrm>
            <a:off x="12517820" y="7565498"/>
            <a:ext cx="2002221" cy="53602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A548CDF0-0DB3-580E-F097-76BA148B25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530756"/>
              </p:ext>
            </p:extLst>
          </p:nvPr>
        </p:nvGraphicFramePr>
        <p:xfrm>
          <a:off x="419584" y="1835078"/>
          <a:ext cx="8391526" cy="54864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4195763">
                  <a:extLst>
                    <a:ext uri="{9D8B030D-6E8A-4147-A177-3AD203B41FA5}">
                      <a16:colId xmlns:a16="http://schemas.microsoft.com/office/drawing/2014/main" val="3773433164"/>
                    </a:ext>
                  </a:extLst>
                </a:gridCol>
                <a:gridCol w="4195763">
                  <a:extLst>
                    <a:ext uri="{9D8B030D-6E8A-4147-A177-3AD203B41FA5}">
                      <a16:colId xmlns:a16="http://schemas.microsoft.com/office/drawing/2014/main" val="11923148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EC" b="1">
                          <a:solidFill>
                            <a:schemeClr val="bg1"/>
                          </a:solidFill>
                        </a:rPr>
                        <a:t>Parte del Disco Duro</a:t>
                      </a:r>
                      <a:endParaRPr lang="es-EC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C" b="1" dirty="0">
                          <a:solidFill>
                            <a:schemeClr val="bg1"/>
                          </a:solidFill>
                        </a:rPr>
                        <a:t>Descripción / Función</a:t>
                      </a:r>
                      <a:endParaRPr lang="es-EC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08919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C" b="1">
                          <a:solidFill>
                            <a:schemeClr val="bg1"/>
                          </a:solidFill>
                        </a:rPr>
                        <a:t>Platos (Discos)</a:t>
                      </a:r>
                      <a:endParaRPr lang="es-EC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solidFill>
                            <a:schemeClr val="bg1"/>
                          </a:solidFill>
                        </a:rPr>
                        <a:t>Discos circulares donde se almacenan los datos magnéticamente.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47905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C" b="1" dirty="0">
                          <a:solidFill>
                            <a:schemeClr val="bg1"/>
                          </a:solidFill>
                        </a:rPr>
                        <a:t>Cabezal de lectura/escritura</a:t>
                      </a:r>
                      <a:endParaRPr lang="es-EC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solidFill>
                            <a:schemeClr val="bg1"/>
                          </a:solidFill>
                        </a:rPr>
                        <a:t>Componente que lee y escribe datos en los platos.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255724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C" b="1">
                          <a:solidFill>
                            <a:schemeClr val="bg1"/>
                          </a:solidFill>
                        </a:rPr>
                        <a:t>Actuador</a:t>
                      </a:r>
                      <a:endParaRPr lang="es-EC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solidFill>
                            <a:schemeClr val="bg1"/>
                          </a:solidFill>
                        </a:rPr>
                        <a:t>Mecanismo que mueve los cabezales hacia la posición correcta.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4142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C" b="1">
                          <a:solidFill>
                            <a:schemeClr val="bg1"/>
                          </a:solidFill>
                        </a:rPr>
                        <a:t>Motor del plato</a:t>
                      </a:r>
                      <a:endParaRPr lang="es-EC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Hace girar los platos a alta velocidad (normalmente 5400-7200 RPM).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1926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chemeClr val="bg1"/>
                          </a:solidFill>
                        </a:rPr>
                        <a:t>PCB (Placa de circuito </a:t>
                      </a:r>
                      <a:r>
                        <a:rPr lang="pt-BR" b="1" dirty="0" err="1">
                          <a:solidFill>
                            <a:schemeClr val="bg1"/>
                          </a:solidFill>
                        </a:rPr>
                        <a:t>impreso</a:t>
                      </a:r>
                      <a:r>
                        <a:rPr lang="pt-BR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pt-BR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solidFill>
                            <a:schemeClr val="bg1"/>
                          </a:solidFill>
                        </a:rPr>
                        <a:t>Controla las operaciones del disco y la comunicación con la computadora.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63412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C" b="1">
                          <a:solidFill>
                            <a:schemeClr val="bg1"/>
                          </a:solidFill>
                        </a:rPr>
                        <a:t>Eje del plato</a:t>
                      </a:r>
                      <a:endParaRPr lang="es-EC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>
                          <a:solidFill>
                            <a:schemeClr val="bg1"/>
                          </a:solidFill>
                        </a:rPr>
                        <a:t>Eje central que sostiene y permite girar los platos.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044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C" b="1">
                          <a:solidFill>
                            <a:schemeClr val="bg1"/>
                          </a:solidFill>
                        </a:rPr>
                        <a:t>Carcasa</a:t>
                      </a:r>
                      <a:endParaRPr lang="es-EC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Caja externa que protege los componentes internos del disco.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6896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C" b="1">
                          <a:solidFill>
                            <a:schemeClr val="bg1"/>
                          </a:solidFill>
                        </a:rPr>
                        <a:t>Memoria caché (buffer)</a:t>
                      </a:r>
                      <a:endParaRPr lang="es-EC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Memoria temporal para acelerar el acceso a los datos.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0179575"/>
                  </a:ext>
                </a:extLst>
              </a:tr>
            </a:tbl>
          </a:graphicData>
        </a:graphic>
      </p:graphicFrame>
      <p:pic>
        <p:nvPicPr>
          <p:cNvPr id="3074" name="Picture 2" descr="11. Partes del disco duro | Download Scientific Diagram">
            <a:extLst>
              <a:ext uri="{FF2B5EF4-FFF2-40B4-BE49-F238E27FC236}">
                <a16:creationId xmlns:a16="http://schemas.microsoft.com/office/drawing/2014/main" id="{04932329-F34B-FF14-0598-6B02B5899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029" y="1883391"/>
            <a:ext cx="525312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0835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127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MS-DOS: El Sistema Operativo de Línea de Comandos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95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¿Qué es MS-DOS?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276957"/>
            <a:ext cx="6244709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Los </a:t>
            </a: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comandos de MS-DOS</a:t>
            </a: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son instrucciones que se introducen en una interfaz de línea de comandos para interactuar con el sistema operativo </a:t>
            </a: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MS-DOS (Microsoft Disk Operating System)</a:t>
            </a: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 Estos comandos permiten a los usuarios realizar tareas básicas y avanzadas en un entorno de texto, sin necesidad de una interfaz gráfica. MS-DOS fue una de las primeras herramientas ampliamente utilizadas para la gestión de computadoras personales en la década de 1980 y principios de los 90.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2695813"/>
            <a:ext cx="29601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Características Clave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327695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Destacaba por su interfaz de línea de comandos, sistema de archivos FAT y gestión de memoria convencional. Requería bajos recursos.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56973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Prompt de comandos:</a:t>
            </a: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El usuario interactúa con el sistema desde un prompt, generalmente representado como </a:t>
            </a:r>
            <a:r>
              <a:rPr lang="en-US" sz="1750" dirty="0">
                <a:solidFill>
                  <a:srgbClr val="8F8F8F"/>
                </a:solidFill>
                <a:highlight>
                  <a:srgbClr val="26262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C:\&gt;</a:t>
            </a: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499616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Gestión de Archivos: </a:t>
            </a: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Crear, copiar, mover, renombrar y eliminar archivos.
</a:t>
            </a: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Uso de Parámetros y Opciones: </a:t>
            </a: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Los comandos pueden usar modificadores para realizar operaciones específicas.</a:t>
            </a:r>
            <a:endParaRPr lang="en-US" sz="1750" dirty="0"/>
          </a:p>
        </p:txBody>
      </p:sp>
      <p:sp>
        <p:nvSpPr>
          <p:cNvPr id="9" name="Rectángulo 8"/>
          <p:cNvSpPr/>
          <p:nvPr/>
        </p:nvSpPr>
        <p:spPr>
          <a:xfrm>
            <a:off x="12517820" y="7565498"/>
            <a:ext cx="2002221" cy="53602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0178" y="585073"/>
            <a:ext cx="8566904" cy="419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MS-DOS: Datos Importantes, Ventajas y Desventajas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470178" y="1340644"/>
            <a:ext cx="1679615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Datos Importantes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470178" y="1684853"/>
            <a:ext cx="6681192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MS-DOS dominó los años 80 y 90. Fue la base para las primeras versiones de Windows.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470178" y="2034183"/>
            <a:ext cx="1679615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Ventajas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470178" y="2378393"/>
            <a:ext cx="6681192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ts val="1650"/>
              </a:lnSpc>
              <a:buSzPct val="100000"/>
              <a:buFont typeface="+mj-lt"/>
              <a:buAutoNum type="arabicPeriod"/>
            </a:pPr>
            <a:r>
              <a:rPr lang="en-US" sz="14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Ligereza y Bajo Consumo de Recursos: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470178" y="2640330"/>
            <a:ext cx="6681192" cy="430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just">
              <a:lnSpc>
                <a:spcPts val="1650"/>
              </a:lnSpc>
              <a:buSzPct val="100000"/>
              <a:buChar char="•"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MS-DOS requiere poca memoria y procesamiento, lo que lo hace ideal para equipos con hardware limitado.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470178" y="3117294"/>
            <a:ext cx="6681192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ts val="1650"/>
              </a:lnSpc>
              <a:buSzPct val="100000"/>
              <a:buFont typeface="+mj-lt"/>
              <a:buAutoNum type="arabicPeriod" startAt="2"/>
            </a:pPr>
            <a:r>
              <a:rPr lang="en-US" sz="14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Velocidad: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470178" y="3379232"/>
            <a:ext cx="6681192" cy="430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just">
              <a:lnSpc>
                <a:spcPts val="1650"/>
              </a:lnSpc>
              <a:buSzPct val="100000"/>
              <a:buChar char="•"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Por ser un sistema operativo basado en texto, las operaciones se realizan de manera rápida, sin la sobrecarga de una interfaz gráfica.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470178" y="3856196"/>
            <a:ext cx="6681192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ts val="1650"/>
              </a:lnSpc>
              <a:buSzPct val="100000"/>
              <a:buFont typeface="+mj-lt"/>
              <a:buAutoNum type="arabicPeriod" startAt="3"/>
            </a:pPr>
            <a:r>
              <a:rPr lang="en-US" sz="14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Control Directo del Hardware: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470178" y="4245997"/>
            <a:ext cx="6681192" cy="430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just">
              <a:lnSpc>
                <a:spcPts val="1650"/>
              </a:lnSpc>
              <a:buSzPct val="100000"/>
              <a:buChar char="•"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Permite un acceso más directo al hardware, lo que lo hace útil en sistemas embebidos o tareas específicas.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470178" y="4802461"/>
            <a:ext cx="6681192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ts val="1650"/>
              </a:lnSpc>
              <a:buSzPct val="100000"/>
              <a:buFont typeface="+mj-lt"/>
              <a:buAutoNum type="arabicPeriod" startAt="4"/>
            </a:pPr>
            <a:r>
              <a:rPr lang="en-US" sz="14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Simplicidad en la Interfaz: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470178" y="5165592"/>
            <a:ext cx="6681192" cy="616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just">
              <a:lnSpc>
                <a:spcPts val="1650"/>
              </a:lnSpc>
              <a:buSzPct val="100000"/>
              <a:buChar char="•"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Aunque carece de elementos gráficos, su estructura </a:t>
            </a:r>
            <a:r>
              <a:rPr lang="en-US" sz="14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es</a:t>
            </a: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4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sencilla</a:t>
            </a:r>
            <a:b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</a:b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para tareas de línea de comandos.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470178" y="6002840"/>
            <a:ext cx="6681192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ts val="1650"/>
              </a:lnSpc>
              <a:buSzPct val="100000"/>
              <a:buFont typeface="+mj-lt"/>
              <a:buAutoNum type="arabicPeriod" startAt="5"/>
            </a:pPr>
            <a:r>
              <a:rPr lang="en-US" sz="14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Flexibilidad con Archivos por Lotes: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470178" y="6388824"/>
            <a:ext cx="6681192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just">
              <a:lnSpc>
                <a:spcPts val="1650"/>
              </a:lnSpc>
              <a:buSzPct val="100000"/>
              <a:buChar char="•"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Los scripts </a:t>
            </a:r>
            <a:r>
              <a:rPr lang="en-US" sz="1400" dirty="0">
                <a:solidFill>
                  <a:srgbClr val="8F8F8F"/>
                </a:solidFill>
                <a:highlight>
                  <a:srgbClr val="26262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.BAT</a:t>
            </a: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permiten automatizar tareas repetitivas de manera eficiente.</a:t>
            </a:r>
            <a:endParaRPr lang="en-US" sz="1400" dirty="0"/>
          </a:p>
        </p:txBody>
      </p:sp>
      <p:sp>
        <p:nvSpPr>
          <p:cNvPr id="22" name="Text 20"/>
          <p:cNvSpPr/>
          <p:nvPr/>
        </p:nvSpPr>
        <p:spPr>
          <a:xfrm>
            <a:off x="7486650" y="1340644"/>
            <a:ext cx="1679615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Desventajas</a:t>
            </a:r>
            <a:endParaRPr lang="en-US" sz="1300" dirty="0"/>
          </a:p>
        </p:txBody>
      </p:sp>
      <p:sp>
        <p:nvSpPr>
          <p:cNvPr id="23" name="Text 21"/>
          <p:cNvSpPr/>
          <p:nvPr/>
        </p:nvSpPr>
        <p:spPr>
          <a:xfrm>
            <a:off x="7486650" y="1684853"/>
            <a:ext cx="6681192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ts val="1650"/>
              </a:lnSpc>
              <a:buSzPct val="100000"/>
              <a:buChar char="•"/>
            </a:pPr>
            <a:r>
              <a:rPr lang="en-US" sz="14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Interfaz No Amigable:</a:t>
            </a:r>
            <a:endParaRPr lang="en-US" sz="1400" dirty="0"/>
          </a:p>
        </p:txBody>
      </p:sp>
      <p:sp>
        <p:nvSpPr>
          <p:cNvPr id="24" name="Text 22"/>
          <p:cNvSpPr/>
          <p:nvPr/>
        </p:nvSpPr>
        <p:spPr>
          <a:xfrm>
            <a:off x="7486650" y="1946791"/>
            <a:ext cx="6681192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ts val="1650"/>
              </a:lnSpc>
              <a:buSzPct val="100000"/>
              <a:buChar char="•"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Requiere conocimientos de comandos, lo que puede dificultar su uso para principiantes.</a:t>
            </a:r>
            <a:endParaRPr lang="en-US" sz="1400" dirty="0"/>
          </a:p>
        </p:txBody>
      </p:sp>
      <p:sp>
        <p:nvSpPr>
          <p:cNvPr id="25" name="Text 23"/>
          <p:cNvSpPr/>
          <p:nvPr/>
        </p:nvSpPr>
        <p:spPr>
          <a:xfrm>
            <a:off x="7486650" y="2208728"/>
            <a:ext cx="6681192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ts val="1650"/>
              </a:lnSpc>
              <a:buSzPct val="100000"/>
              <a:buChar char="•"/>
            </a:pPr>
            <a:r>
              <a:rPr lang="en-US" sz="14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Falta de Multitarea:</a:t>
            </a:r>
            <a:endParaRPr lang="en-US" sz="1400" dirty="0"/>
          </a:p>
        </p:txBody>
      </p:sp>
      <p:sp>
        <p:nvSpPr>
          <p:cNvPr id="26" name="Text 24"/>
          <p:cNvSpPr/>
          <p:nvPr/>
        </p:nvSpPr>
        <p:spPr>
          <a:xfrm>
            <a:off x="7486650" y="2470666"/>
            <a:ext cx="6681192" cy="430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1650"/>
              </a:lnSpc>
              <a:buSzPct val="100000"/>
              <a:buChar char="•"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MS-DOS solo puede ejecutar un programa a la vez, lo que limita su funcionalidad en comparación con sistemas operativos modernos.</a:t>
            </a:r>
            <a:endParaRPr lang="en-US" sz="1400" dirty="0"/>
          </a:p>
        </p:txBody>
      </p:sp>
      <p:sp>
        <p:nvSpPr>
          <p:cNvPr id="27" name="Text 25"/>
          <p:cNvSpPr/>
          <p:nvPr/>
        </p:nvSpPr>
        <p:spPr>
          <a:xfrm>
            <a:off x="7486650" y="2947630"/>
            <a:ext cx="6681192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ts val="1650"/>
              </a:lnSpc>
              <a:buSzPct val="100000"/>
              <a:buChar char="•"/>
            </a:pPr>
            <a:r>
              <a:rPr lang="en-US" sz="14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Compatibilidad con Hardware Moderno:</a:t>
            </a:r>
            <a:endParaRPr lang="en-US" sz="1400" dirty="0"/>
          </a:p>
        </p:txBody>
      </p:sp>
      <p:sp>
        <p:nvSpPr>
          <p:cNvPr id="28" name="Text 26"/>
          <p:cNvSpPr/>
          <p:nvPr/>
        </p:nvSpPr>
        <p:spPr>
          <a:xfrm>
            <a:off x="7486650" y="3337660"/>
            <a:ext cx="6681192" cy="430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1650"/>
              </a:lnSpc>
              <a:buSzPct val="100000"/>
              <a:buChar char="•"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No soporta hardware más reciente ni tecnologías modernas como USB, redes avanzadas o gráficos de alta resolución.</a:t>
            </a:r>
            <a:endParaRPr lang="en-US" sz="1400" dirty="0"/>
          </a:p>
        </p:txBody>
      </p:sp>
      <p:sp>
        <p:nvSpPr>
          <p:cNvPr id="29" name="Text 27"/>
          <p:cNvSpPr/>
          <p:nvPr/>
        </p:nvSpPr>
        <p:spPr>
          <a:xfrm>
            <a:off x="7486650" y="3956437"/>
            <a:ext cx="6681192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ts val="1650"/>
              </a:lnSpc>
              <a:buSzPct val="100000"/>
              <a:buChar char="•"/>
            </a:pPr>
            <a:r>
              <a:rPr lang="en-US" sz="14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Capacidad Limitada:</a:t>
            </a:r>
            <a:endParaRPr lang="en-US" sz="1400" dirty="0"/>
          </a:p>
        </p:txBody>
      </p:sp>
      <p:sp>
        <p:nvSpPr>
          <p:cNvPr id="30" name="Text 28"/>
          <p:cNvSpPr/>
          <p:nvPr/>
        </p:nvSpPr>
        <p:spPr>
          <a:xfrm>
            <a:off x="7486650" y="4360187"/>
            <a:ext cx="6681192" cy="727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ts val="1650"/>
              </a:lnSpc>
              <a:buSzPct val="100000"/>
              <a:buChar char="•"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Restricciones en el tamaño de archivos (máximo 2 GB) y volúmenes de disco </a:t>
            </a:r>
            <a:b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</a:b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(máximo 2 GB en FAT16).</a:t>
            </a:r>
            <a:endParaRPr lang="en-US" sz="1400" dirty="0"/>
          </a:p>
        </p:txBody>
      </p:sp>
      <p:sp>
        <p:nvSpPr>
          <p:cNvPr id="31" name="Text 29"/>
          <p:cNvSpPr/>
          <p:nvPr/>
        </p:nvSpPr>
        <p:spPr>
          <a:xfrm>
            <a:off x="7486650" y="5017488"/>
            <a:ext cx="6681192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ts val="1650"/>
              </a:lnSpc>
              <a:buSzPct val="100000"/>
              <a:buChar char="•"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No admite particiones modernas ni sistemas de archivos avanzados como NTFS.</a:t>
            </a:r>
            <a:endParaRPr lang="en-US" sz="1400" dirty="0"/>
          </a:p>
        </p:txBody>
      </p:sp>
      <p:sp>
        <p:nvSpPr>
          <p:cNvPr id="32" name="Text 30"/>
          <p:cNvSpPr/>
          <p:nvPr/>
        </p:nvSpPr>
        <p:spPr>
          <a:xfrm>
            <a:off x="7486650" y="5572155"/>
            <a:ext cx="6681192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ts val="1650"/>
              </a:lnSpc>
              <a:buSzPct val="100000"/>
              <a:buChar char="•"/>
            </a:pPr>
            <a:r>
              <a:rPr lang="en-US" sz="14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Falta de Interfaz Gráfica:</a:t>
            </a:r>
            <a:endParaRPr lang="en-US" sz="1400" dirty="0"/>
          </a:p>
        </p:txBody>
      </p:sp>
      <p:sp>
        <p:nvSpPr>
          <p:cNvPr id="33" name="Text 31"/>
          <p:cNvSpPr/>
          <p:nvPr/>
        </p:nvSpPr>
        <p:spPr>
          <a:xfrm>
            <a:off x="7486650" y="6110353"/>
            <a:ext cx="6681192" cy="430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1650"/>
              </a:lnSpc>
              <a:buSzPct val="100000"/>
              <a:buChar char="•"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Carece de elementos visuales, lo que dificulta la navegación y el uso en comparación con sistemas operativos modernos.</a:t>
            </a:r>
            <a:endParaRPr lang="en-US" sz="1400" dirty="0"/>
          </a:p>
        </p:txBody>
      </p:sp>
      <p:sp>
        <p:nvSpPr>
          <p:cNvPr id="40" name="Rectángulo 39"/>
          <p:cNvSpPr/>
          <p:nvPr/>
        </p:nvSpPr>
        <p:spPr>
          <a:xfrm>
            <a:off x="12517820" y="7565498"/>
            <a:ext cx="2002221" cy="53602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2236" y="1562576"/>
            <a:ext cx="12601456" cy="662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MS-DOS: Lista Extensa de Comandos Esenciales 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2236" y="2755583"/>
            <a:ext cx="4404122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Comandos de Gestión de Archivos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42236" y="3298984"/>
            <a:ext cx="6314242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DIR</a:t>
            </a:r>
            <a:r>
              <a:rPr lang="en-US" sz="16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Lista archivos y directorios. Ejemplo: </a:t>
            </a:r>
            <a:r>
              <a:rPr lang="en-US" sz="1650" dirty="0">
                <a:solidFill>
                  <a:srgbClr val="8F8F8F"/>
                </a:solidFill>
                <a:highlight>
                  <a:srgbClr val="26262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DIR /P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42236" y="3719989"/>
            <a:ext cx="6314242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COPY</a:t>
            </a:r>
            <a:r>
              <a:rPr lang="en-US" sz="16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Copia archivos. Ejemplo: </a:t>
            </a:r>
            <a:r>
              <a:rPr lang="en-US" sz="1650" dirty="0">
                <a:solidFill>
                  <a:srgbClr val="8F8F8F"/>
                </a:solidFill>
                <a:highlight>
                  <a:srgbClr val="26262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COPY archivo.txt destino.txt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42236" y="4140994"/>
            <a:ext cx="6314242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DEL</a:t>
            </a:r>
            <a:r>
              <a:rPr lang="en-US" sz="16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Borra archivos. Ejemplo: </a:t>
            </a:r>
            <a:r>
              <a:rPr lang="en-US" sz="1650" dirty="0">
                <a:solidFill>
                  <a:srgbClr val="8F8F8F"/>
                </a:solidFill>
                <a:highlight>
                  <a:srgbClr val="26262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DEL archivo.txt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42236" y="4561999"/>
            <a:ext cx="6314242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REN</a:t>
            </a:r>
            <a:r>
              <a:rPr lang="en-US" sz="16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Renombra archivos. Ejemplo: </a:t>
            </a:r>
            <a:r>
              <a:rPr lang="en-US" sz="1650" dirty="0">
                <a:solidFill>
                  <a:srgbClr val="8F8F8F"/>
                </a:solidFill>
                <a:highlight>
                  <a:srgbClr val="26262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REN antiguo.txt nuevo.txt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42236" y="4983004"/>
            <a:ext cx="6314242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MD</a:t>
            </a:r>
            <a:r>
              <a:rPr lang="en-US" sz="16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Crea directorios. Ejemplo: </a:t>
            </a:r>
            <a:r>
              <a:rPr lang="en-US" sz="1650" dirty="0">
                <a:solidFill>
                  <a:srgbClr val="8F8F8F"/>
                </a:solidFill>
                <a:highlight>
                  <a:srgbClr val="26262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MD nuevo_directorio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42236" y="5404009"/>
            <a:ext cx="6314242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RD</a:t>
            </a:r>
            <a:r>
              <a:rPr lang="en-US" sz="16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Elimina directorios. Ejemplo: </a:t>
            </a:r>
            <a:r>
              <a:rPr lang="en-US" sz="1650" dirty="0">
                <a:solidFill>
                  <a:srgbClr val="8F8F8F"/>
                </a:solidFill>
                <a:highlight>
                  <a:srgbClr val="26262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RD directorio_vacio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42236" y="5825014"/>
            <a:ext cx="6314242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TYPE</a:t>
            </a:r>
            <a:r>
              <a:rPr lang="en-US" sz="16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Muestra contenido de texto. Ejemplo: </a:t>
            </a:r>
            <a:r>
              <a:rPr lang="en-US" sz="1650" dirty="0">
                <a:solidFill>
                  <a:srgbClr val="8F8F8F"/>
                </a:solidFill>
                <a:highlight>
                  <a:srgbClr val="26262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TYPE archivo.txt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742236" y="6246019"/>
            <a:ext cx="6314242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MOVE</a:t>
            </a:r>
            <a:r>
              <a:rPr lang="en-US" sz="16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Mueve archivos. Ejemplo: </a:t>
            </a:r>
            <a:r>
              <a:rPr lang="en-US" sz="1650" dirty="0">
                <a:solidFill>
                  <a:srgbClr val="8F8F8F"/>
                </a:solidFill>
                <a:highlight>
                  <a:srgbClr val="26262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MOVE archivo.txt destino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7581543" y="2755583"/>
            <a:ext cx="2651165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Comandos de Disco</a:t>
            </a:r>
            <a:endParaRPr lang="en-US" sz="2050" dirty="0"/>
          </a:p>
        </p:txBody>
      </p:sp>
      <p:sp>
        <p:nvSpPr>
          <p:cNvPr id="13" name="Text 11"/>
          <p:cNvSpPr/>
          <p:nvPr/>
        </p:nvSpPr>
        <p:spPr>
          <a:xfrm>
            <a:off x="7581543" y="3298984"/>
            <a:ext cx="6314242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FORMAT</a:t>
            </a:r>
            <a:r>
              <a:rPr lang="en-US" sz="16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Formatea disco. Ejemplo: </a:t>
            </a:r>
            <a:r>
              <a:rPr lang="en-US" sz="1650" dirty="0">
                <a:solidFill>
                  <a:srgbClr val="8F8F8F"/>
                </a:solidFill>
                <a:highlight>
                  <a:srgbClr val="26262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FORMAT A: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7581543" y="3719989"/>
            <a:ext cx="6314242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DISKCOPY</a:t>
            </a:r>
            <a:r>
              <a:rPr lang="en-US" sz="16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Copia disco. Ejemplo: </a:t>
            </a:r>
            <a:r>
              <a:rPr lang="en-US" sz="1650" dirty="0">
                <a:solidFill>
                  <a:srgbClr val="8F8F8F"/>
                </a:solidFill>
                <a:highlight>
                  <a:srgbClr val="26262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DISKCOPY A: B: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7581543" y="4140994"/>
            <a:ext cx="6314242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CHKDSK</a:t>
            </a:r>
            <a:r>
              <a:rPr lang="en-US" sz="16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Verifica integridad. Ejemplo: </a:t>
            </a:r>
            <a:r>
              <a:rPr lang="en-US" sz="1650" dirty="0">
                <a:solidFill>
                  <a:srgbClr val="8F8F8F"/>
                </a:solidFill>
                <a:highlight>
                  <a:srgbClr val="26262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CHKDSK C: /F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7581543" y="4561999"/>
            <a:ext cx="6314242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VOL</a:t>
            </a:r>
            <a:r>
              <a:rPr lang="en-US" sz="16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Muestra etiqueta. Ejemplo: </a:t>
            </a:r>
            <a:r>
              <a:rPr lang="en-US" sz="1650" dirty="0">
                <a:solidFill>
                  <a:srgbClr val="8F8F8F"/>
                </a:solidFill>
                <a:highlight>
                  <a:srgbClr val="26262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VOL C: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7581543" y="4983004"/>
            <a:ext cx="6314242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LABEL</a:t>
            </a:r>
            <a:r>
              <a:rPr lang="en-US" sz="16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Cambia etiqueta. Ejemplo: LABEL C: NombreDisco</a:t>
            </a:r>
            <a:endParaRPr lang="en-US" sz="1650" dirty="0"/>
          </a:p>
        </p:txBody>
      </p:sp>
      <p:sp>
        <p:nvSpPr>
          <p:cNvPr id="18" name="Rectángulo 17"/>
          <p:cNvSpPr/>
          <p:nvPr/>
        </p:nvSpPr>
        <p:spPr>
          <a:xfrm>
            <a:off x="12517820" y="7565498"/>
            <a:ext cx="2002221" cy="53602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2236" y="1562576"/>
            <a:ext cx="12601456" cy="662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MS-DOS: Lista Extensa de Comandos Esenciales 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2236" y="2755583"/>
            <a:ext cx="4404122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Comandos de Gestión de Archivos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179528" y="3298984"/>
            <a:ext cx="6314242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50"/>
              </a:lnSpc>
              <a:buSzPct val="100000"/>
            </a:pPr>
            <a:r>
              <a:rPr lang="en-US" sz="20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Color</a:t>
            </a:r>
            <a:endParaRPr lang="en-US" sz="2000" b="1" dirty="0"/>
          </a:p>
        </p:txBody>
      </p:sp>
      <p:sp>
        <p:nvSpPr>
          <p:cNvPr id="18" name="Rectángulo 17"/>
          <p:cNvSpPr/>
          <p:nvPr/>
        </p:nvSpPr>
        <p:spPr>
          <a:xfrm>
            <a:off x="12517820" y="7565498"/>
            <a:ext cx="2002221" cy="53602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BC3BA495-8C0A-9BC3-423F-C94E5C001B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7" t="24171" r="15077" b="11847"/>
          <a:stretch/>
        </p:blipFill>
        <p:spPr>
          <a:xfrm>
            <a:off x="728722" y="3857863"/>
            <a:ext cx="6314242" cy="3904624"/>
          </a:xfrm>
          <a:prstGeom prst="rect">
            <a:avLst/>
          </a:prstGeom>
        </p:spPr>
      </p:pic>
      <p:sp>
        <p:nvSpPr>
          <p:cNvPr id="19" name="Text 3"/>
          <p:cNvSpPr/>
          <p:nvPr/>
        </p:nvSpPr>
        <p:spPr>
          <a:xfrm>
            <a:off x="7466593" y="3240389"/>
            <a:ext cx="6314242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50"/>
              </a:lnSpc>
              <a:buSzPct val="100000"/>
            </a:pPr>
            <a:r>
              <a:rPr lang="en-US" sz="20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</a:rPr>
              <a:t>Dir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ED91A542-8502-4677-8910-49359760D4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6" t="7212" r="14753" b="12212"/>
          <a:stretch/>
        </p:blipFill>
        <p:spPr>
          <a:xfrm>
            <a:off x="7587438" y="3857863"/>
            <a:ext cx="6721606" cy="390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89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2236" y="1562576"/>
            <a:ext cx="12601456" cy="662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MS-DOS: Lista Extensa de Comandos Esenciales 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2236" y="2755583"/>
            <a:ext cx="4404122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Comandos de Gestión de Archivos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559356" y="3298984"/>
            <a:ext cx="6314242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50"/>
              </a:lnSpc>
              <a:buSzPct val="100000"/>
            </a:pPr>
            <a:r>
              <a:rPr lang="en-US" sz="20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 D</a:t>
            </a:r>
            <a:endParaRPr lang="en-US" sz="2000" b="1" dirty="0"/>
          </a:p>
        </p:txBody>
      </p:sp>
      <p:sp>
        <p:nvSpPr>
          <p:cNvPr id="18" name="Rectángulo 17"/>
          <p:cNvSpPr/>
          <p:nvPr/>
        </p:nvSpPr>
        <p:spPr>
          <a:xfrm>
            <a:off x="12517820" y="7565498"/>
            <a:ext cx="2002221" cy="53602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9" name="Text 3"/>
          <p:cNvSpPr/>
          <p:nvPr/>
        </p:nvSpPr>
        <p:spPr>
          <a:xfrm>
            <a:off x="7466593" y="3240389"/>
            <a:ext cx="6314242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50"/>
              </a:lnSpc>
              <a:buSzPct val="100000"/>
            </a:pPr>
            <a:r>
              <a:rPr lang="en-US" sz="20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</a:rPr>
              <a:t>MD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3786CBF-3C9B-DEAE-14B6-9226CEDFF5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7" t="7596" r="14645" b="11058"/>
          <a:stretch/>
        </p:blipFill>
        <p:spPr>
          <a:xfrm>
            <a:off x="420632" y="3857863"/>
            <a:ext cx="6622331" cy="370763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A649DE8-DD96-AE1B-7AFE-E4F0CA0E82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7" t="7212" r="14968" b="12020"/>
          <a:stretch/>
        </p:blipFill>
        <p:spPr>
          <a:xfrm>
            <a:off x="7466593" y="3700346"/>
            <a:ext cx="6743175" cy="420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20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075" y="624602"/>
            <a:ext cx="13044249" cy="141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MS-DOS: Lista Extensa de Comandos Esenciales 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075" y="2607231"/>
            <a:ext cx="3104912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Comandos de Sistema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075" y="3187779"/>
            <a:ext cx="6245662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DATE</a:t>
            </a: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Muestra o cambia fecha. Ejemplo: </a:t>
            </a:r>
            <a:r>
              <a:rPr lang="en-US" sz="1750" dirty="0">
                <a:solidFill>
                  <a:srgbClr val="8F8F8F"/>
                </a:solidFill>
                <a:highlight>
                  <a:srgbClr val="26262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DATE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075" y="3629501"/>
            <a:ext cx="6245662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TIME</a:t>
            </a: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Muestra o cambia hora. Ejemplo: </a:t>
            </a:r>
            <a:r>
              <a:rPr lang="en-US" sz="1750" dirty="0">
                <a:solidFill>
                  <a:srgbClr val="8F8F8F"/>
                </a:solidFill>
                <a:highlight>
                  <a:srgbClr val="26262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TIME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075" y="4071223"/>
            <a:ext cx="6245662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VER</a:t>
            </a: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Muestra versión. Ejemplo: </a:t>
            </a:r>
            <a:r>
              <a:rPr lang="en-US" sz="1750" dirty="0">
                <a:solidFill>
                  <a:srgbClr val="8F8F8F"/>
                </a:solidFill>
                <a:highlight>
                  <a:srgbClr val="26262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VER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075" y="4512945"/>
            <a:ext cx="6245662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CLS</a:t>
            </a: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Limpia pantalla. Ejemplo: </a:t>
            </a:r>
            <a:r>
              <a:rPr lang="en-US" sz="1750" dirty="0">
                <a:solidFill>
                  <a:srgbClr val="8F8F8F"/>
                </a:solidFill>
                <a:highlight>
                  <a:srgbClr val="26262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075" y="4954667"/>
            <a:ext cx="6245662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PROMPT</a:t>
            </a: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Cambia indicador. Ejemplo: </a:t>
            </a:r>
            <a:r>
              <a:rPr lang="en-US" sz="1750" dirty="0">
                <a:solidFill>
                  <a:srgbClr val="8F8F8F"/>
                </a:solidFill>
                <a:highlight>
                  <a:srgbClr val="26262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PROMPT $P$G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075" y="5396389"/>
            <a:ext cx="6245662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PATH</a:t>
            </a: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Define ruta. Ejemplo: </a:t>
            </a:r>
            <a:r>
              <a:rPr lang="en-US" sz="1750" dirty="0">
                <a:solidFill>
                  <a:srgbClr val="8F8F8F"/>
                </a:solidFill>
                <a:highlight>
                  <a:srgbClr val="26262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PATH C:\DOS;C:\WINDOWS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075" y="5838111"/>
            <a:ext cx="6245662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MEM</a:t>
            </a: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Muestra memoria. Ejemplo: </a:t>
            </a:r>
            <a:r>
              <a:rPr lang="en-US" sz="1750" dirty="0">
                <a:solidFill>
                  <a:srgbClr val="8F8F8F"/>
                </a:solidFill>
                <a:highlight>
                  <a:srgbClr val="26262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MEM /C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075" y="6279833"/>
            <a:ext cx="6245662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EDIT</a:t>
            </a: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Abre editor. Ejemplo: </a:t>
            </a:r>
            <a:r>
              <a:rPr lang="en-US" sz="1750" dirty="0">
                <a:solidFill>
                  <a:srgbClr val="8F8F8F"/>
                </a:solidFill>
                <a:highlight>
                  <a:srgbClr val="26262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EDIT archivo.txt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075" y="6721554"/>
            <a:ext cx="6245662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SYS</a:t>
            </a: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Crea discos de arranque. Ejemplo: </a:t>
            </a:r>
            <a:r>
              <a:rPr lang="en-US" sz="1750" dirty="0">
                <a:solidFill>
                  <a:srgbClr val="8F8F8F"/>
                </a:solidFill>
                <a:highlight>
                  <a:srgbClr val="26262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SYS C: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075" y="7163276"/>
            <a:ext cx="6245662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EXIT</a:t>
            </a: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Sale sesión. Ejemplo: </a:t>
            </a:r>
            <a:r>
              <a:rPr lang="en-US" sz="1750" dirty="0">
                <a:solidFill>
                  <a:srgbClr val="8F8F8F"/>
                </a:solidFill>
                <a:highlight>
                  <a:srgbClr val="26262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EXIT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283" y="2607231"/>
            <a:ext cx="3877508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Comandos de Red (si aplica)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99283" y="3187779"/>
            <a:ext cx="6245662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NET START</a:t>
            </a: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Inicia servicios de red.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99283" y="3629501"/>
            <a:ext cx="6245662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NET USE</a:t>
            </a: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Conecta recursos de red.</a:t>
            </a:r>
            <a:endParaRPr lang="en-US" sz="1750" dirty="0"/>
          </a:p>
        </p:txBody>
      </p:sp>
      <p:sp>
        <p:nvSpPr>
          <p:cNvPr id="17" name="Rectángulo 16"/>
          <p:cNvSpPr/>
          <p:nvPr/>
        </p:nvSpPr>
        <p:spPr>
          <a:xfrm>
            <a:off x="12517820" y="7565498"/>
            <a:ext cx="2002221" cy="53602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0"/>
            <a:ext cx="603504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7457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H5P: Creación de Contenido Interactivo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73073" y="2319099"/>
            <a:ext cx="496967" cy="496967"/>
          </a:xfrm>
          <a:prstGeom prst="roundRect">
            <a:avLst>
              <a:gd name="adj" fmla="val 1866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940" y="2360533"/>
            <a:ext cx="331232" cy="41409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90901" y="2394942"/>
            <a:ext cx="3970973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Plataforma de Código Abierto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1490901" y="2872502"/>
            <a:ext cx="688002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H5P permite crear, compartir y reutilizar contenido interactivo.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773073" y="3667601"/>
            <a:ext cx="496967" cy="496967"/>
          </a:xfrm>
          <a:prstGeom prst="roundRect">
            <a:avLst>
              <a:gd name="adj" fmla="val 1866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940" y="3709035"/>
            <a:ext cx="331232" cy="41409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90901" y="3743444"/>
            <a:ext cx="3055739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Variedad de Contenido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1490901" y="4221004"/>
            <a:ext cx="688002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Ofrece cuestionarios, presentaciones, y videos interactivos.</a:t>
            </a:r>
            <a:endParaRPr lang="en-US" sz="1700" dirty="0"/>
          </a:p>
        </p:txBody>
      </p:sp>
      <p:sp>
        <p:nvSpPr>
          <p:cNvPr id="12" name="Shape 7"/>
          <p:cNvSpPr/>
          <p:nvPr/>
        </p:nvSpPr>
        <p:spPr>
          <a:xfrm>
            <a:off x="773073" y="5016103"/>
            <a:ext cx="496967" cy="496967"/>
          </a:xfrm>
          <a:prstGeom prst="roundRect">
            <a:avLst>
              <a:gd name="adj" fmla="val 1866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940" y="5057537"/>
            <a:ext cx="331232" cy="41409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90901" y="5091946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Fácil Integración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1490901" y="5569506"/>
            <a:ext cx="6880027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 integra con LMS como Moodle y Drupal. No requiere programación.</a:t>
            </a:r>
            <a:endParaRPr lang="en-US" sz="1700" dirty="0"/>
          </a:p>
        </p:txBody>
      </p:sp>
      <p:sp>
        <p:nvSpPr>
          <p:cNvPr id="16" name="Shape 10"/>
          <p:cNvSpPr/>
          <p:nvPr/>
        </p:nvSpPr>
        <p:spPr>
          <a:xfrm>
            <a:off x="773073" y="6717982"/>
            <a:ext cx="496967" cy="496967"/>
          </a:xfrm>
          <a:prstGeom prst="roundRect">
            <a:avLst>
              <a:gd name="adj" fmla="val 1866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940" y="6759416"/>
            <a:ext cx="331232" cy="414099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490901" y="679382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Adaptabilidad Móvil</a:t>
            </a:r>
            <a:endParaRPr lang="en-US" sz="2150" dirty="0"/>
          </a:p>
        </p:txBody>
      </p:sp>
      <p:sp>
        <p:nvSpPr>
          <p:cNvPr id="19" name="Text 12"/>
          <p:cNvSpPr/>
          <p:nvPr/>
        </p:nvSpPr>
        <p:spPr>
          <a:xfrm>
            <a:off x="1490901" y="7271385"/>
            <a:ext cx="688002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Contenido accesible en cualquier dispositivo.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4470" y="587812"/>
            <a:ext cx="7647861" cy="13358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H5P: Ventajas, Desventajas e Importancia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34470" y="2244328"/>
            <a:ext cx="3717131" cy="3106103"/>
          </a:xfrm>
          <a:prstGeom prst="roundRect">
            <a:avLst>
              <a:gd name="adj" fmla="val 2890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5" name="Text 2"/>
          <p:cNvSpPr/>
          <p:nvPr/>
        </p:nvSpPr>
        <p:spPr>
          <a:xfrm>
            <a:off x="6455807" y="2465665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Ventajas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455807" y="2927866"/>
            <a:ext cx="3274457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Aumenta el </a:t>
            </a:r>
            <a:r>
              <a:rPr lang="en-US" sz="1650" b="1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engagement</a:t>
            </a:r>
            <a:r>
              <a:rPr lang="en-US" sz="16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estudiantil.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455807" y="3686532"/>
            <a:ext cx="3274457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Facilita la creación y reutilización.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6455807" y="4445198"/>
            <a:ext cx="3274457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Compatible con múltiples plataformas.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10165318" y="2244328"/>
            <a:ext cx="3717131" cy="3106103"/>
          </a:xfrm>
          <a:prstGeom prst="roundRect">
            <a:avLst>
              <a:gd name="adj" fmla="val 2890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10" name="Text 7"/>
          <p:cNvSpPr/>
          <p:nvPr/>
        </p:nvSpPr>
        <p:spPr>
          <a:xfrm>
            <a:off x="10386655" y="2465665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Desventajas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10386655" y="2927866"/>
            <a:ext cx="3274457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Depende de la plataforma H5P o LMS.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10386655" y="3686532"/>
            <a:ext cx="3274457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Curva de aprendizaje inicial para algunos usuarios.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234470" y="5564148"/>
            <a:ext cx="7647861" cy="2080260"/>
          </a:xfrm>
          <a:prstGeom prst="roundRect">
            <a:avLst>
              <a:gd name="adj" fmla="val 4316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14" name="Text 11"/>
          <p:cNvSpPr/>
          <p:nvPr/>
        </p:nvSpPr>
        <p:spPr>
          <a:xfrm>
            <a:off x="6455807" y="5785485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Importancia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455807" y="6247686"/>
            <a:ext cx="7205186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Transforma la experiencia de aprendizaje.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6455807" y="6664404"/>
            <a:ext cx="7205186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Fomenta la participación activa.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6455807" y="7081123"/>
            <a:ext cx="7205186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 adapta a diversos estilos de aprendizaje.</a:t>
            </a:r>
            <a:endParaRPr lang="en-US" sz="1650" dirty="0"/>
          </a:p>
        </p:txBody>
      </p:sp>
      <p:sp>
        <p:nvSpPr>
          <p:cNvPr id="18" name="Rectángulo 17"/>
          <p:cNvSpPr/>
          <p:nvPr/>
        </p:nvSpPr>
        <p:spPr>
          <a:xfrm>
            <a:off x="12517820" y="7719178"/>
            <a:ext cx="2002221" cy="382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1296</Words>
  <Application>Microsoft Office PowerPoint</Application>
  <PresentationFormat>Personalizado</PresentationFormat>
  <Paragraphs>171</Paragraphs>
  <Slides>13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0" baseType="lpstr">
      <vt:lpstr>Arial</vt:lpstr>
      <vt:lpstr>Calibri</vt:lpstr>
      <vt:lpstr>Consolas</vt:lpstr>
      <vt:lpstr>Exo</vt:lpstr>
      <vt:lpstr>Funnel Sans</vt:lpstr>
      <vt:lpstr>Mona Sans Semi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USER1</cp:lastModifiedBy>
  <cp:revision>5</cp:revision>
  <dcterms:created xsi:type="dcterms:W3CDTF">2025-05-27T03:54:57Z</dcterms:created>
  <dcterms:modified xsi:type="dcterms:W3CDTF">2025-06-02T13:18:19Z</dcterms:modified>
</cp:coreProperties>
</file>